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aret ExtraBold Bold" charset="1" panose="00000000000000000000"/>
      <p:regular r:id="rId20"/>
    </p:embeddedFont>
    <p:embeddedFont>
      <p:font typeface="Garet Bold" charset="1" panose="00000000000000000000"/>
      <p:regular r:id="rId21"/>
    </p:embeddedFont>
    <p:embeddedFont>
      <p:font typeface="Garet" charset="1" panose="00000000000000000000"/>
      <p:regular r:id="rId22"/>
    </p:embeddedFont>
    <p:embeddedFont>
      <p:font typeface="Rubik" charset="1" panose="00000000000000000000"/>
      <p:regular r:id="rId23"/>
    </p:embeddedFont>
    <p:embeddedFont>
      <p:font typeface="Garet Extra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402" y="362402"/>
            <a:ext cx="17563196" cy="9562196"/>
            <a:chOff x="0" y="0"/>
            <a:chExt cx="4625698" cy="2518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5697" cy="2518438"/>
            </a:xfrm>
            <a:custGeom>
              <a:avLst/>
              <a:gdLst/>
              <a:ahLst/>
              <a:cxnLst/>
              <a:rect r="r" b="b" t="t" l="l"/>
              <a:pathLst>
                <a:path h="2518438" w="4625697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64361" y="729588"/>
            <a:ext cx="13775743" cy="190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40"/>
              </a:lnSpc>
            </a:pPr>
            <a:r>
              <a:rPr lang="en-US" sz="5937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 PREDICTION OF HOUSEHOLD ELECTRICITY CONSUMPTION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610473">
            <a:off x="-4699557" y="3869041"/>
            <a:ext cx="8875582" cy="1564321"/>
          </a:xfrm>
          <a:custGeom>
            <a:avLst/>
            <a:gdLst/>
            <a:ahLst/>
            <a:cxnLst/>
            <a:rect r="r" b="b" t="t" l="l"/>
            <a:pathLst>
              <a:path h="1564321" w="8875582">
                <a:moveTo>
                  <a:pt x="0" y="0"/>
                </a:moveTo>
                <a:lnTo>
                  <a:pt x="8875582" y="0"/>
                </a:lnTo>
                <a:lnTo>
                  <a:pt x="8875582" y="1564322"/>
                </a:lnTo>
                <a:lnTo>
                  <a:pt x="0" y="1564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610473">
            <a:off x="14530524" y="4865533"/>
            <a:ext cx="8974481" cy="1581752"/>
          </a:xfrm>
          <a:custGeom>
            <a:avLst/>
            <a:gdLst/>
            <a:ahLst/>
            <a:cxnLst/>
            <a:rect r="r" b="b" t="t" l="l"/>
            <a:pathLst>
              <a:path h="1581752" w="8974481">
                <a:moveTo>
                  <a:pt x="0" y="0"/>
                </a:moveTo>
                <a:lnTo>
                  <a:pt x="8974481" y="0"/>
                </a:lnTo>
                <a:lnTo>
                  <a:pt x="8974481" y="1581752"/>
                </a:lnTo>
                <a:lnTo>
                  <a:pt x="0" y="158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5832" y="7210053"/>
            <a:ext cx="1919523" cy="1918723"/>
          </a:xfrm>
          <a:custGeom>
            <a:avLst/>
            <a:gdLst/>
            <a:ahLst/>
            <a:cxnLst/>
            <a:rect r="r" b="b" t="t" l="l"/>
            <a:pathLst>
              <a:path h="1918723" w="1919523">
                <a:moveTo>
                  <a:pt x="0" y="0"/>
                </a:moveTo>
                <a:lnTo>
                  <a:pt x="1919524" y="0"/>
                </a:lnTo>
                <a:lnTo>
                  <a:pt x="1919524" y="1918723"/>
                </a:lnTo>
                <a:lnTo>
                  <a:pt x="0" y="1918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314869" y="2954631"/>
            <a:ext cx="2693439" cy="2692317"/>
            <a:chOff x="0" y="0"/>
            <a:chExt cx="3591252" cy="35897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91252" cy="3589756"/>
            </a:xfrm>
            <a:custGeom>
              <a:avLst/>
              <a:gdLst/>
              <a:ahLst/>
              <a:cxnLst/>
              <a:rect r="r" b="b" t="t" l="l"/>
              <a:pathLst>
                <a:path h="3589756" w="3591252">
                  <a:moveTo>
                    <a:pt x="0" y="0"/>
                  </a:moveTo>
                  <a:lnTo>
                    <a:pt x="3591252" y="0"/>
                  </a:lnTo>
                  <a:lnTo>
                    <a:pt x="3591252" y="3589756"/>
                  </a:lnTo>
                  <a:lnTo>
                    <a:pt x="0" y="358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-5400000">
              <a:off x="976508" y="1622105"/>
              <a:ext cx="1630657" cy="348754"/>
              <a:chOff x="0" y="0"/>
              <a:chExt cx="286773" cy="613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86773" cy="61333"/>
              </a:xfrm>
              <a:custGeom>
                <a:avLst/>
                <a:gdLst/>
                <a:ahLst/>
                <a:cxnLst/>
                <a:rect r="r" b="b" t="t" l="l"/>
                <a:pathLst>
                  <a:path h="61333" w="286773">
                    <a:moveTo>
                      <a:pt x="0" y="0"/>
                    </a:moveTo>
                    <a:lnTo>
                      <a:pt x="286773" y="0"/>
                    </a:lnTo>
                    <a:lnTo>
                      <a:pt x="286773" y="61333"/>
                    </a:lnTo>
                    <a:lnTo>
                      <a:pt x="0" y="61333"/>
                    </a:lnTo>
                    <a:close/>
                  </a:path>
                </a:pathLst>
              </a:custGeom>
              <a:solidFill>
                <a:srgbClr val="46466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286773" cy="899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5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4910084" y="2777593"/>
            <a:ext cx="8467832" cy="5112454"/>
          </a:xfrm>
          <a:custGeom>
            <a:avLst/>
            <a:gdLst/>
            <a:ahLst/>
            <a:cxnLst/>
            <a:rect r="r" b="b" t="t" l="l"/>
            <a:pathLst>
              <a:path h="5112454" w="8467832">
                <a:moveTo>
                  <a:pt x="0" y="0"/>
                </a:moveTo>
                <a:lnTo>
                  <a:pt x="8467832" y="0"/>
                </a:lnTo>
                <a:lnTo>
                  <a:pt x="8467832" y="5112454"/>
                </a:lnTo>
                <a:lnTo>
                  <a:pt x="0" y="5112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44567" y="8002765"/>
            <a:ext cx="11309242" cy="823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922"/>
              </a:lnSpc>
              <a:spcBef>
                <a:spcPct val="0"/>
              </a:spcBef>
            </a:pPr>
            <a:r>
              <a:rPr lang="en-US" sz="4299">
                <a:solidFill>
                  <a:srgbClr val="1660D6"/>
                </a:solidFill>
                <a:latin typeface="Garet Bold"/>
                <a:ea typeface="Garet Bold"/>
                <a:cs typeface="Garet Bold"/>
                <a:sym typeface="Garet Bold"/>
              </a:rPr>
              <a:t>Shahzaib Javed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402" y="362402"/>
            <a:ext cx="17563196" cy="9562196"/>
            <a:chOff x="0" y="0"/>
            <a:chExt cx="4625698" cy="2518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5697" cy="2518438"/>
            </a:xfrm>
            <a:custGeom>
              <a:avLst/>
              <a:gdLst/>
              <a:ahLst/>
              <a:cxnLst/>
              <a:rect r="r" b="b" t="t" l="l"/>
              <a:pathLst>
                <a:path h="2518438" w="4625697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73608" y="1349467"/>
            <a:ext cx="12340784" cy="107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67"/>
              </a:lnSpc>
              <a:spcBef>
                <a:spcPct val="0"/>
              </a:spcBef>
            </a:pPr>
            <a:r>
              <a:rPr lang="en-US" sz="7299">
                <a:solidFill>
                  <a:srgbClr val="46466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ARIMA MODEL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79517" y="171902"/>
            <a:ext cx="7216434" cy="5818250"/>
          </a:xfrm>
          <a:custGeom>
            <a:avLst/>
            <a:gdLst/>
            <a:ahLst/>
            <a:cxnLst/>
            <a:rect r="r" b="b" t="t" l="l"/>
            <a:pathLst>
              <a:path h="5818250" w="7216434">
                <a:moveTo>
                  <a:pt x="0" y="0"/>
                </a:moveTo>
                <a:lnTo>
                  <a:pt x="7216434" y="0"/>
                </a:lnTo>
                <a:lnTo>
                  <a:pt x="7216434" y="5818250"/>
                </a:lnTo>
                <a:lnTo>
                  <a:pt x="0" y="581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57786" y="-1362324"/>
            <a:ext cx="7423110" cy="5984882"/>
          </a:xfrm>
          <a:custGeom>
            <a:avLst/>
            <a:gdLst/>
            <a:ahLst/>
            <a:cxnLst/>
            <a:rect r="r" b="b" t="t" l="l"/>
            <a:pathLst>
              <a:path h="5984882" w="7423110">
                <a:moveTo>
                  <a:pt x="0" y="0"/>
                </a:moveTo>
                <a:lnTo>
                  <a:pt x="7423110" y="0"/>
                </a:lnTo>
                <a:lnTo>
                  <a:pt x="7423110" y="5984882"/>
                </a:lnTo>
                <a:lnTo>
                  <a:pt x="0" y="5984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863471" y="5593517"/>
            <a:ext cx="4500256" cy="1382498"/>
            <a:chOff x="0" y="0"/>
            <a:chExt cx="6000341" cy="184333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6000341" cy="585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B5A49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56888" y="804940"/>
              <a:ext cx="4486566" cy="1038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16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ARIMA for time series forecasting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31238" y="7666086"/>
            <a:ext cx="4500256" cy="2182532"/>
            <a:chOff x="0" y="0"/>
            <a:chExt cx="6000341" cy="291004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9050"/>
              <a:ext cx="6000341" cy="585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B5A49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56888" y="804940"/>
              <a:ext cx="4486566" cy="2105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16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Captures auto-regression, differencing, and moving averages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95216" y="3769707"/>
            <a:ext cx="836765" cy="1373793"/>
          </a:xfrm>
          <a:custGeom>
            <a:avLst/>
            <a:gdLst/>
            <a:ahLst/>
            <a:cxnLst/>
            <a:rect r="r" b="b" t="t" l="l"/>
            <a:pathLst>
              <a:path h="1373793" w="836765">
                <a:moveTo>
                  <a:pt x="0" y="0"/>
                </a:moveTo>
                <a:lnTo>
                  <a:pt x="836765" y="0"/>
                </a:lnTo>
                <a:lnTo>
                  <a:pt x="836765" y="1373793"/>
                </a:lnTo>
                <a:lnTo>
                  <a:pt x="0" y="1373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68627" y="6040936"/>
            <a:ext cx="836765" cy="1373793"/>
          </a:xfrm>
          <a:custGeom>
            <a:avLst/>
            <a:gdLst/>
            <a:ahLst/>
            <a:cxnLst/>
            <a:rect r="r" b="b" t="t" l="l"/>
            <a:pathLst>
              <a:path h="1373793" w="836765">
                <a:moveTo>
                  <a:pt x="0" y="0"/>
                </a:moveTo>
                <a:lnTo>
                  <a:pt x="836765" y="0"/>
                </a:lnTo>
                <a:lnTo>
                  <a:pt x="836765" y="1373793"/>
                </a:lnTo>
                <a:lnTo>
                  <a:pt x="0" y="1373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20306"/>
            <a:ext cx="18288000" cy="11007306"/>
          </a:xfrm>
          <a:custGeom>
            <a:avLst/>
            <a:gdLst/>
            <a:ahLst/>
            <a:cxnLst/>
            <a:rect r="r" b="b" t="t" l="l"/>
            <a:pathLst>
              <a:path h="11007306" w="18288000">
                <a:moveTo>
                  <a:pt x="0" y="0"/>
                </a:moveTo>
                <a:lnTo>
                  <a:pt x="18288000" y="0"/>
                </a:lnTo>
                <a:lnTo>
                  <a:pt x="18288000" y="11007306"/>
                </a:lnTo>
                <a:lnTo>
                  <a:pt x="0" y="1100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402" y="1028700"/>
            <a:ext cx="17563196" cy="9562196"/>
            <a:chOff x="0" y="0"/>
            <a:chExt cx="4625698" cy="2518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5697" cy="2518438"/>
            </a:xfrm>
            <a:custGeom>
              <a:avLst/>
              <a:gdLst/>
              <a:ahLst/>
              <a:cxnLst/>
              <a:rect r="r" b="b" t="t" l="l"/>
              <a:pathLst>
                <a:path h="2518438" w="4625697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625698" cy="2566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895"/>
                </a:lnSpc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Temporal Features:</a:t>
              </a:r>
            </a:p>
            <a:p>
              <a:pPr algn="l" marL="949949" indent="-474975" lvl="1">
                <a:lnSpc>
                  <a:spcPts val="5895"/>
                </a:lnSpc>
                <a:buFont typeface="Arial"/>
                <a:buChar char="•"/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Day of the week.</a:t>
              </a:r>
            </a:p>
            <a:p>
              <a:pPr algn="l" marL="949949" indent="-474975" lvl="1">
                <a:lnSpc>
                  <a:spcPts val="5895"/>
                </a:lnSpc>
                <a:buFont typeface="Arial"/>
                <a:buChar char="•"/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Month of the year.</a:t>
              </a:r>
            </a:p>
            <a:p>
              <a:pPr algn="l" marL="949949" indent="-474975" lvl="1">
                <a:lnSpc>
                  <a:spcPts val="5895"/>
                </a:lnSpc>
                <a:buFont typeface="Arial"/>
                <a:buChar char="•"/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Year.</a:t>
              </a:r>
            </a:p>
            <a:p>
              <a:pPr algn="l">
                <a:lnSpc>
                  <a:spcPts val="5895"/>
                </a:lnSpc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Interaction Features:</a:t>
              </a:r>
            </a:p>
            <a:p>
              <a:pPr algn="l" marL="949949" indent="-474975" lvl="1">
                <a:lnSpc>
                  <a:spcPts val="5895"/>
                </a:lnSpc>
                <a:buFont typeface="Arial"/>
                <a:buChar char="•"/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Interaction between voltage and global intensity.</a:t>
              </a:r>
            </a:p>
            <a:p>
              <a:pPr algn="l">
                <a:lnSpc>
                  <a:spcPts val="5895"/>
                </a:lnSpc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Lag Features:</a:t>
              </a:r>
            </a:p>
            <a:p>
              <a:pPr algn="l" marL="949949" indent="-474975" lvl="1">
                <a:lnSpc>
                  <a:spcPts val="5895"/>
                </a:lnSpc>
                <a:buFont typeface="Arial"/>
                <a:buChar char="•"/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Previous days' consumption values</a:t>
              </a:r>
            </a:p>
            <a:p>
              <a:pPr algn="l">
                <a:lnSpc>
                  <a:spcPts val="589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69096" y="1017594"/>
            <a:ext cx="12749809" cy="100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9"/>
              </a:lnSpc>
              <a:spcBef>
                <a:spcPct val="0"/>
              </a:spcBef>
            </a:pPr>
            <a:r>
              <a:rPr lang="en-US" sz="5999">
                <a:solidFill>
                  <a:srgbClr val="46466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 FEATURE ENGINEERING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963299">
            <a:off x="14902264" y="3519494"/>
            <a:ext cx="10704256" cy="2123011"/>
          </a:xfrm>
          <a:custGeom>
            <a:avLst/>
            <a:gdLst/>
            <a:ahLst/>
            <a:cxnLst/>
            <a:rect r="r" b="b" t="t" l="l"/>
            <a:pathLst>
              <a:path h="2123011" w="10704256">
                <a:moveTo>
                  <a:pt x="0" y="0"/>
                </a:moveTo>
                <a:lnTo>
                  <a:pt x="10704256" y="0"/>
                </a:lnTo>
                <a:lnTo>
                  <a:pt x="10704256" y="2123011"/>
                </a:lnTo>
                <a:lnTo>
                  <a:pt x="0" y="212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963299">
            <a:off x="-4061608" y="-1470843"/>
            <a:ext cx="7485275" cy="1484580"/>
          </a:xfrm>
          <a:custGeom>
            <a:avLst/>
            <a:gdLst/>
            <a:ahLst/>
            <a:cxnLst/>
            <a:rect r="r" b="b" t="t" l="l"/>
            <a:pathLst>
              <a:path h="1484580" w="7485275">
                <a:moveTo>
                  <a:pt x="0" y="0"/>
                </a:moveTo>
                <a:lnTo>
                  <a:pt x="7485275" y="0"/>
                </a:lnTo>
                <a:lnTo>
                  <a:pt x="7485275" y="1484580"/>
                </a:lnTo>
                <a:lnTo>
                  <a:pt x="0" y="1484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5304" y="1596099"/>
            <a:ext cx="17563196" cy="9562196"/>
            <a:chOff x="0" y="0"/>
            <a:chExt cx="4625698" cy="2518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5697" cy="2518438"/>
            </a:xfrm>
            <a:custGeom>
              <a:avLst/>
              <a:gdLst/>
              <a:ahLst/>
              <a:cxnLst/>
              <a:rect r="r" b="b" t="t" l="l"/>
              <a:pathLst>
                <a:path h="2518438" w="4625697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625698" cy="2566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895"/>
                </a:lnSpc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Steps:</a:t>
              </a:r>
            </a:p>
            <a:p>
              <a:pPr algn="l" marL="949949" indent="-474975" lvl="1">
                <a:lnSpc>
                  <a:spcPts val="5895"/>
                </a:lnSpc>
                <a:buFont typeface="Arial"/>
                <a:buChar char="•"/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Forecas</a:t>
              </a: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ting next 30 days.</a:t>
              </a:r>
            </a:p>
            <a:p>
              <a:pPr algn="l" marL="949949" indent="-474975" lvl="1">
                <a:lnSpc>
                  <a:spcPts val="5895"/>
                </a:lnSpc>
                <a:buFont typeface="Arial"/>
                <a:buChar char="•"/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Visu</a:t>
              </a: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alization of future trends.</a:t>
              </a:r>
            </a:p>
            <a:p>
              <a:pPr algn="l">
                <a:lnSpc>
                  <a:spcPts val="5895"/>
                </a:lnSpc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Impact:</a:t>
              </a:r>
            </a:p>
            <a:p>
              <a:pPr algn="l" marL="949949" indent="-474975" lvl="1">
                <a:lnSpc>
                  <a:spcPts val="5895"/>
                </a:lnSpc>
                <a:buFont typeface="Arial"/>
                <a:buChar char="•"/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Identifying potential consumption patterns.</a:t>
              </a:r>
            </a:p>
            <a:p>
              <a:pPr algn="l" marL="949949" indent="-474975" lvl="1">
                <a:lnSpc>
                  <a:spcPts val="5895"/>
                </a:lnSpc>
                <a:buFont typeface="Arial"/>
                <a:buChar char="•"/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Assisting in energy management.</a:t>
              </a:r>
            </a:p>
            <a:p>
              <a:pPr algn="l">
                <a:lnSpc>
                  <a:spcPts val="589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69096" y="933450"/>
            <a:ext cx="13195612" cy="204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9"/>
              </a:lnSpc>
              <a:spcBef>
                <a:spcPct val="0"/>
              </a:spcBef>
            </a:pPr>
            <a:r>
              <a:rPr lang="en-US" sz="5999">
                <a:solidFill>
                  <a:srgbClr val="46466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FUTURE CONSUMPTION PREDICTION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963299">
            <a:off x="14902264" y="3519494"/>
            <a:ext cx="10704256" cy="2123011"/>
          </a:xfrm>
          <a:custGeom>
            <a:avLst/>
            <a:gdLst/>
            <a:ahLst/>
            <a:cxnLst/>
            <a:rect r="r" b="b" t="t" l="l"/>
            <a:pathLst>
              <a:path h="2123011" w="10704256">
                <a:moveTo>
                  <a:pt x="0" y="0"/>
                </a:moveTo>
                <a:lnTo>
                  <a:pt x="10704256" y="0"/>
                </a:lnTo>
                <a:lnTo>
                  <a:pt x="10704256" y="2123011"/>
                </a:lnTo>
                <a:lnTo>
                  <a:pt x="0" y="212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963299">
            <a:off x="-4061608" y="-1470843"/>
            <a:ext cx="7485275" cy="1484580"/>
          </a:xfrm>
          <a:custGeom>
            <a:avLst/>
            <a:gdLst/>
            <a:ahLst/>
            <a:cxnLst/>
            <a:rect r="r" b="b" t="t" l="l"/>
            <a:pathLst>
              <a:path h="1484580" w="7485275">
                <a:moveTo>
                  <a:pt x="0" y="0"/>
                </a:moveTo>
                <a:lnTo>
                  <a:pt x="7485275" y="0"/>
                </a:lnTo>
                <a:lnTo>
                  <a:pt x="7485275" y="1484580"/>
                </a:lnTo>
                <a:lnTo>
                  <a:pt x="0" y="1484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402" y="362402"/>
            <a:ext cx="17563196" cy="9562196"/>
            <a:chOff x="0" y="0"/>
            <a:chExt cx="4625698" cy="2518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5697" cy="2518438"/>
            </a:xfrm>
            <a:custGeom>
              <a:avLst/>
              <a:gdLst/>
              <a:ahLst/>
              <a:cxnLst/>
              <a:rect r="r" b="b" t="t" l="l"/>
              <a:pathLst>
                <a:path h="2518438" w="4625697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4646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229918" y="1404795"/>
            <a:ext cx="7828164" cy="7828133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088684" y="4649299"/>
            <a:ext cx="4391232" cy="6225019"/>
          </a:xfrm>
          <a:custGeom>
            <a:avLst/>
            <a:gdLst/>
            <a:ahLst/>
            <a:cxnLst/>
            <a:rect r="r" b="b" t="t" l="l"/>
            <a:pathLst>
              <a:path h="6225019" w="4391232">
                <a:moveTo>
                  <a:pt x="0" y="0"/>
                </a:moveTo>
                <a:lnTo>
                  <a:pt x="4391232" y="0"/>
                </a:lnTo>
                <a:lnTo>
                  <a:pt x="4391232" y="6225019"/>
                </a:lnTo>
                <a:lnTo>
                  <a:pt x="0" y="622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88322" y="5143500"/>
            <a:ext cx="10706817" cy="4510247"/>
          </a:xfrm>
          <a:custGeom>
            <a:avLst/>
            <a:gdLst/>
            <a:ahLst/>
            <a:cxnLst/>
            <a:rect r="r" b="b" t="t" l="l"/>
            <a:pathLst>
              <a:path h="4510247" w="10706817">
                <a:moveTo>
                  <a:pt x="0" y="0"/>
                </a:moveTo>
                <a:lnTo>
                  <a:pt x="10706817" y="0"/>
                </a:lnTo>
                <a:lnTo>
                  <a:pt x="10706817" y="4510247"/>
                </a:lnTo>
                <a:lnTo>
                  <a:pt x="0" y="4510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76325"/>
            <a:ext cx="5051532" cy="281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70"/>
              </a:lnSpc>
            </a:pPr>
            <a:r>
              <a:rPr lang="en-US" sz="9543" u="none">
                <a:solidFill>
                  <a:srgbClr val="EDAC45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THANK</a:t>
            </a:r>
          </a:p>
          <a:p>
            <a:pPr algn="l" marL="0" indent="0" lvl="0">
              <a:lnSpc>
                <a:spcPts val="11070"/>
              </a:lnSpc>
            </a:pPr>
            <a:r>
              <a:rPr lang="en-US" sz="9543" u="none">
                <a:solidFill>
                  <a:srgbClr val="EDAC45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977" y="362402"/>
            <a:ext cx="17563196" cy="9562196"/>
            <a:chOff x="0" y="0"/>
            <a:chExt cx="4625698" cy="2518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5697" cy="2518438"/>
            </a:xfrm>
            <a:custGeom>
              <a:avLst/>
              <a:gdLst/>
              <a:ahLst/>
              <a:cxnLst/>
              <a:rect r="r" b="b" t="t" l="l"/>
              <a:pathLst>
                <a:path h="2518438" w="4625697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EDAC4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03891" y="2806052"/>
            <a:ext cx="10698326" cy="6186763"/>
            <a:chOff x="0" y="0"/>
            <a:chExt cx="14264434" cy="824901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600753" y="7644885"/>
              <a:ext cx="13062928" cy="604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024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14264434" cy="7357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80"/>
                </a:lnSpc>
                <a:spcBef>
                  <a:spcPct val="0"/>
                </a:spcBef>
              </a:pPr>
              <a:r>
                <a:rPr lang="en-US" sz="4000" u="none">
                  <a:solidFill>
                    <a:srgbClr val="FDF5E5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DEVELOPING MODELS TO PREDICT FUTURE HOUSEHOLD ELECTRICITY CONSUMPTION.AN ORIGINAL</a:t>
              </a:r>
            </a:p>
            <a:p>
              <a:pPr algn="ctr" marL="0" indent="0" lvl="0">
                <a:lnSpc>
                  <a:spcPts val="5480"/>
                </a:lnSpc>
                <a:spcBef>
                  <a:spcPct val="0"/>
                </a:spcBef>
              </a:pPr>
              <a:r>
                <a:rPr lang="en-US" sz="4000" u="none">
                  <a:solidFill>
                    <a:srgbClr val="FDF5E5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STATEMENT OR</a:t>
              </a:r>
            </a:p>
            <a:p>
              <a:pPr algn="ctr" marL="0" indent="0" lvl="0">
                <a:lnSpc>
                  <a:spcPts val="5480"/>
                </a:lnSpc>
                <a:spcBef>
                  <a:spcPct val="0"/>
                </a:spcBef>
              </a:pPr>
              <a:r>
                <a:rPr lang="en-US" sz="4000" u="none">
                  <a:solidFill>
                    <a:srgbClr val="FDF5E5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INSPIRING QUOTE TO OPTIMIZE ENERGY USAGE, ENHANCE PLANNING, AND PROMOTE SUSTAINABLE PRACTICES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24814" y="842488"/>
            <a:ext cx="3320588" cy="3465509"/>
          </a:xfrm>
          <a:custGeom>
            <a:avLst/>
            <a:gdLst/>
            <a:ahLst/>
            <a:cxnLst/>
            <a:rect r="r" b="b" t="t" l="l"/>
            <a:pathLst>
              <a:path h="3465509" w="3320588">
                <a:moveTo>
                  <a:pt x="0" y="0"/>
                </a:moveTo>
                <a:lnTo>
                  <a:pt x="3320588" y="0"/>
                </a:lnTo>
                <a:lnTo>
                  <a:pt x="3320588" y="3465509"/>
                </a:lnTo>
                <a:lnTo>
                  <a:pt x="0" y="3465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20339" y="3527742"/>
            <a:ext cx="5764341" cy="10061396"/>
          </a:xfrm>
          <a:custGeom>
            <a:avLst/>
            <a:gdLst/>
            <a:ahLst/>
            <a:cxnLst/>
            <a:rect r="r" b="b" t="t" l="l"/>
            <a:pathLst>
              <a:path h="10061396" w="5764341">
                <a:moveTo>
                  <a:pt x="0" y="0"/>
                </a:moveTo>
                <a:lnTo>
                  <a:pt x="5764342" y="0"/>
                </a:lnTo>
                <a:lnTo>
                  <a:pt x="5764342" y="10061396"/>
                </a:lnTo>
                <a:lnTo>
                  <a:pt x="0" y="10061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397796" y="851540"/>
            <a:ext cx="5085496" cy="4615088"/>
          </a:xfrm>
          <a:custGeom>
            <a:avLst/>
            <a:gdLst/>
            <a:ahLst/>
            <a:cxnLst/>
            <a:rect r="r" b="b" t="t" l="l"/>
            <a:pathLst>
              <a:path h="4615088" w="5085496">
                <a:moveTo>
                  <a:pt x="5085496" y="0"/>
                </a:moveTo>
                <a:lnTo>
                  <a:pt x="0" y="0"/>
                </a:lnTo>
                <a:lnTo>
                  <a:pt x="0" y="4615087"/>
                </a:lnTo>
                <a:lnTo>
                  <a:pt x="5085496" y="4615087"/>
                </a:lnTo>
                <a:lnTo>
                  <a:pt x="508549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97962" y="6267450"/>
            <a:ext cx="5138467" cy="4409739"/>
          </a:xfrm>
          <a:custGeom>
            <a:avLst/>
            <a:gdLst/>
            <a:ahLst/>
            <a:cxnLst/>
            <a:rect r="r" b="b" t="t" l="l"/>
            <a:pathLst>
              <a:path h="4409739" w="5138467">
                <a:moveTo>
                  <a:pt x="0" y="0"/>
                </a:moveTo>
                <a:lnTo>
                  <a:pt x="5138467" y="0"/>
                </a:lnTo>
                <a:lnTo>
                  <a:pt x="5138467" y="4409739"/>
                </a:lnTo>
                <a:lnTo>
                  <a:pt x="0" y="4409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998" y="362402"/>
            <a:ext cx="17563196" cy="9562196"/>
            <a:chOff x="0" y="0"/>
            <a:chExt cx="4625698" cy="2518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5697" cy="2518438"/>
            </a:xfrm>
            <a:custGeom>
              <a:avLst/>
              <a:gdLst/>
              <a:ahLst/>
              <a:cxnLst/>
              <a:rect r="r" b="b" t="t" l="l"/>
              <a:pathLst>
                <a:path h="2518438" w="4625697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82773" y="-348301"/>
            <a:ext cx="6088803" cy="4217880"/>
          </a:xfrm>
          <a:custGeom>
            <a:avLst/>
            <a:gdLst/>
            <a:ahLst/>
            <a:cxnLst/>
            <a:rect r="r" b="b" t="t" l="l"/>
            <a:pathLst>
              <a:path h="4217880" w="6088803">
                <a:moveTo>
                  <a:pt x="0" y="0"/>
                </a:moveTo>
                <a:lnTo>
                  <a:pt x="6088803" y="0"/>
                </a:lnTo>
                <a:lnTo>
                  <a:pt x="6088803" y="4217880"/>
                </a:lnTo>
                <a:lnTo>
                  <a:pt x="0" y="421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7199" y="1429481"/>
            <a:ext cx="12611635" cy="97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087"/>
              </a:lnSpc>
              <a:spcBef>
                <a:spcPct val="0"/>
              </a:spcBef>
            </a:pPr>
            <a:r>
              <a:rPr lang="en-US" sz="5903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DATASET DESCRIPTION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61628" y="8159940"/>
            <a:ext cx="4584125" cy="86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24"/>
              </a:lnSpc>
            </a:pPr>
            <a:r>
              <a:rPr lang="en-US" sz="2499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Sub_metering_1: </a:t>
            </a:r>
            <a:r>
              <a:rPr lang="en-US" sz="2499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Kitchen consumption (Wh)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54872" y="8150416"/>
            <a:ext cx="4584125" cy="86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24"/>
              </a:lnSpc>
              <a:spcBef>
                <a:spcPct val="0"/>
              </a:spcBef>
            </a:pPr>
            <a:r>
              <a:rPr lang="en-US" sz="2499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Sub_metering_3:</a:t>
            </a:r>
            <a:r>
              <a:rPr lang="en-US" sz="2499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Water heater consumption (Wh)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70747" y="5891081"/>
            <a:ext cx="4584125" cy="4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24"/>
              </a:lnSpc>
              <a:spcBef>
                <a:spcPct val="0"/>
              </a:spcBef>
            </a:pPr>
            <a:r>
              <a:rPr lang="en-US" sz="2499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Voltage: </a:t>
            </a:r>
            <a:r>
              <a:rPr lang="en-US" sz="2499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Voltage level (V)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61628" y="5900870"/>
            <a:ext cx="4584125" cy="86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24"/>
              </a:lnSpc>
            </a:pPr>
            <a:r>
              <a:rPr lang="en-US" sz="2499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Global_reactive_power: </a:t>
            </a:r>
            <a:r>
              <a:rPr lang="en-US" sz="2499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Total reactive power (kW)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24891" y="3308638"/>
            <a:ext cx="4584125" cy="4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24"/>
              </a:lnSpc>
              <a:spcBef>
                <a:spcPct val="0"/>
              </a:spcBef>
            </a:pPr>
            <a:r>
              <a:rPr lang="en-US" sz="2499">
                <a:solidFill>
                  <a:srgbClr val="EB5A49"/>
                </a:solidFill>
                <a:latin typeface="Garet"/>
                <a:ea typeface="Garet"/>
                <a:cs typeface="Garet"/>
                <a:sym typeface="Garet"/>
              </a:rPr>
              <a:t>Time:</a:t>
            </a:r>
            <a:r>
              <a:rPr lang="en-US" sz="2499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Recording time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17161" y="5891345"/>
            <a:ext cx="4584125" cy="86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24"/>
              </a:lnSpc>
              <a:spcBef>
                <a:spcPct val="0"/>
              </a:spcBef>
            </a:pPr>
            <a:r>
              <a:rPr lang="en-US" sz="2499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Global_intensity:</a:t>
            </a:r>
            <a:r>
              <a:rPr lang="en-US" sz="2499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Current intensity (A)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54872" y="3313533"/>
            <a:ext cx="4584125" cy="86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24"/>
              </a:lnSpc>
              <a:spcBef>
                <a:spcPct val="0"/>
              </a:spcBef>
            </a:pPr>
            <a:r>
              <a:rPr lang="en-US" sz="2499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Global_active_power:</a:t>
            </a:r>
            <a:r>
              <a:rPr lang="en-US" sz="2499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Total active power (kW)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61628" y="3308638"/>
            <a:ext cx="4584125" cy="4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24"/>
              </a:lnSpc>
              <a:spcBef>
                <a:spcPct val="0"/>
              </a:spcBef>
            </a:pPr>
            <a:r>
              <a:rPr lang="en-US" sz="2499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Date: </a:t>
            </a:r>
            <a:r>
              <a:rPr lang="en-US" sz="2499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Recording date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70747" y="8150151"/>
            <a:ext cx="4584125" cy="86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24"/>
              </a:lnSpc>
              <a:spcBef>
                <a:spcPct val="0"/>
              </a:spcBef>
            </a:pPr>
            <a:r>
              <a:rPr lang="en-US" sz="2499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Sub_metering_2:</a:t>
            </a:r>
            <a:r>
              <a:rPr lang="en-US" sz="2499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Laundry consumption (Wh)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402" y="362402"/>
            <a:ext cx="17563196" cy="9562196"/>
            <a:chOff x="0" y="0"/>
            <a:chExt cx="4625698" cy="2518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5697" cy="2518438"/>
            </a:xfrm>
            <a:custGeom>
              <a:avLst/>
              <a:gdLst/>
              <a:ahLst/>
              <a:cxnLst/>
              <a:rect r="r" b="b" t="t" l="l"/>
              <a:pathLst>
                <a:path h="2518438" w="4625697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28580" y="1273506"/>
            <a:ext cx="4931568" cy="7984794"/>
            <a:chOff x="0" y="0"/>
            <a:chExt cx="6575424" cy="1064639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9412" t="0" r="29412" b="0"/>
            <a:stretch>
              <a:fillRect/>
            </a:stretch>
          </p:blipFill>
          <p:spPr>
            <a:xfrm flipH="false" flipV="false">
              <a:off x="0" y="0"/>
              <a:ext cx="6575424" cy="10646393"/>
            </a:xfrm>
            <a:prstGeom prst="rect">
              <a:avLst/>
            </a:prstGeom>
          </p:spPr>
        </p:pic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62402" y="3365091"/>
          <a:ext cx="11766177" cy="6781800"/>
        </p:xfrm>
        <a:graphic>
          <a:graphicData uri="http://schemas.openxmlformats.org/drawingml/2006/table">
            <a:tbl>
              <a:tblPr/>
              <a:tblGrid>
                <a:gridCol w="5333055"/>
                <a:gridCol w="6433123"/>
              </a:tblGrid>
              <a:tr h="1362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EB5A49"/>
                          </a:solidFill>
                          <a:latin typeface="Garet ExtraBold Bold"/>
                          <a:ea typeface="Garet ExtraBold Bold"/>
                          <a:cs typeface="Garet ExtraBold Bold"/>
                          <a:sym typeface="Garet ExtraBold Bold"/>
                        </a:rPr>
                        <a:t>Data Preprocessing</a:t>
                      </a:r>
                      <a:endParaRPr lang="en-US" sz="1100"/>
                    </a:p>
                  </a:txBody>
                  <a:tcPr marL="254458" marR="254458" marT="254458" marB="25445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464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Clean data, handle missing values, datetime conversion.</a:t>
                      </a:r>
                      <a:endParaRPr lang="en-US" sz="1100"/>
                    </a:p>
                  </a:txBody>
                  <a:tcPr marL="254458" marR="254458" marT="254458" marB="25445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5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EB5A49"/>
                          </a:solidFill>
                          <a:latin typeface="Garet ExtraBold Bold"/>
                          <a:ea typeface="Garet ExtraBold Bold"/>
                          <a:cs typeface="Garet ExtraBold Bold"/>
                          <a:sym typeface="Garet ExtraBold Bold"/>
                        </a:rPr>
                        <a:t>Exploratory Data Analysis: </a:t>
                      </a:r>
                      <a:endParaRPr lang="en-US" sz="1100"/>
                    </a:p>
                  </a:txBody>
                  <a:tcPr marL="254458" marR="254458" marT="254458" marB="25445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464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Identify patterns, trends, and seasonality</a:t>
                      </a:r>
                      <a:endParaRPr lang="en-US" sz="1100"/>
                    </a:p>
                  </a:txBody>
                  <a:tcPr marL="254458" marR="254458" marT="254458" marB="25445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EB5A49"/>
                          </a:solidFill>
                          <a:latin typeface="Garet ExtraBold Bold"/>
                          <a:ea typeface="Garet ExtraBold Bold"/>
                          <a:cs typeface="Garet ExtraBold Bold"/>
                          <a:sym typeface="Garet ExtraBold Bold"/>
                        </a:rPr>
                        <a:t>Model Implementation:</a:t>
                      </a:r>
                      <a:endParaRPr lang="en-US" sz="1100"/>
                    </a:p>
                  </a:txBody>
                  <a:tcPr marL="254458" marR="254458" marT="254458" marB="25445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464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ARIMA model</a:t>
                      </a:r>
                      <a:endParaRPr lang="en-US" sz="1100"/>
                    </a:p>
                  </a:txBody>
                  <a:tcPr marL="254458" marR="254458" marT="254458" marB="25445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EB5A49"/>
                          </a:solidFill>
                          <a:latin typeface="Garet ExtraBold Bold"/>
                          <a:ea typeface="Garet ExtraBold Bold"/>
                          <a:cs typeface="Garet ExtraBold Bold"/>
                          <a:sym typeface="Garet ExtraBold Bold"/>
                        </a:rPr>
                        <a:t>Feature Engineering:</a:t>
                      </a:r>
                      <a:endParaRPr lang="en-US" sz="1100"/>
                    </a:p>
                  </a:txBody>
                  <a:tcPr marL="254458" marR="254458" marT="254458" marB="25445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464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Create new features to enhance model accuracy</a:t>
                      </a:r>
                      <a:endParaRPr lang="en-US" sz="1100"/>
                    </a:p>
                  </a:txBody>
                  <a:tcPr marL="254458" marR="254458" marT="254458" marB="25445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EB5A49"/>
                          </a:solidFill>
                          <a:latin typeface="Garet ExtraBold Bold"/>
                          <a:ea typeface="Garet ExtraBold Bold"/>
                          <a:cs typeface="Garet ExtraBold Bold"/>
                          <a:sym typeface="Garet ExtraBold Bold"/>
                        </a:rPr>
                        <a:t>Future Prediction:</a:t>
                      </a:r>
                      <a:endParaRPr lang="en-US" sz="1100"/>
                    </a:p>
                  </a:txBody>
                  <a:tcPr marL="254458" marR="254458" marT="254458" marB="25445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464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Forecast future electricity consumption</a:t>
                      </a:r>
                      <a:endParaRPr lang="en-US" sz="1100"/>
                    </a:p>
                  </a:txBody>
                  <a:tcPr marL="254458" marR="254458" marT="254458" marB="254458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464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7656750">
            <a:off x="15075156" y="7852171"/>
            <a:ext cx="6897141" cy="5302177"/>
          </a:xfrm>
          <a:custGeom>
            <a:avLst/>
            <a:gdLst/>
            <a:ahLst/>
            <a:cxnLst/>
            <a:rect r="r" b="b" t="t" l="l"/>
            <a:pathLst>
              <a:path h="5302177" w="6897141">
                <a:moveTo>
                  <a:pt x="0" y="0"/>
                </a:moveTo>
                <a:lnTo>
                  <a:pt x="6897141" y="0"/>
                </a:lnTo>
                <a:lnTo>
                  <a:pt x="6897141" y="5302178"/>
                </a:lnTo>
                <a:lnTo>
                  <a:pt x="0" y="5302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56750">
            <a:off x="-387430" y="-1907686"/>
            <a:ext cx="6897141" cy="5302177"/>
          </a:xfrm>
          <a:custGeom>
            <a:avLst/>
            <a:gdLst/>
            <a:ahLst/>
            <a:cxnLst/>
            <a:rect r="r" b="b" t="t" l="l"/>
            <a:pathLst>
              <a:path h="5302177" w="6897141">
                <a:moveTo>
                  <a:pt x="0" y="0"/>
                </a:moveTo>
                <a:lnTo>
                  <a:pt x="6897141" y="0"/>
                </a:lnTo>
                <a:lnTo>
                  <a:pt x="6897141" y="5302177"/>
                </a:lnTo>
                <a:lnTo>
                  <a:pt x="0" y="5302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8115" y="1794611"/>
            <a:ext cx="10200900" cy="8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1"/>
              </a:lnSpc>
              <a:spcBef>
                <a:spcPct val="0"/>
              </a:spcBef>
            </a:pPr>
            <a:r>
              <a:rPr lang="en-US" sz="5059">
                <a:solidFill>
                  <a:srgbClr val="46466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PROJECT OBJECTIVES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932636">
            <a:off x="16273936" y="267223"/>
            <a:ext cx="2351728" cy="2618320"/>
          </a:xfrm>
          <a:custGeom>
            <a:avLst/>
            <a:gdLst/>
            <a:ahLst/>
            <a:cxnLst/>
            <a:rect r="r" b="b" t="t" l="l"/>
            <a:pathLst>
              <a:path h="2618320" w="2351728">
                <a:moveTo>
                  <a:pt x="0" y="0"/>
                </a:moveTo>
                <a:lnTo>
                  <a:pt x="2351728" y="0"/>
                </a:lnTo>
                <a:lnTo>
                  <a:pt x="2351728" y="2618320"/>
                </a:lnTo>
                <a:lnTo>
                  <a:pt x="0" y="261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402" y="362402"/>
            <a:ext cx="17563196" cy="9562196"/>
            <a:chOff x="0" y="0"/>
            <a:chExt cx="4625698" cy="2518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5697" cy="2518438"/>
            </a:xfrm>
            <a:custGeom>
              <a:avLst/>
              <a:gdLst/>
              <a:ahLst/>
              <a:cxnLst/>
              <a:rect r="r" b="b" t="t" l="l"/>
              <a:pathLst>
                <a:path h="2518438" w="4625697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806130" y="-504335"/>
            <a:ext cx="4789420" cy="2558348"/>
          </a:xfrm>
          <a:custGeom>
            <a:avLst/>
            <a:gdLst/>
            <a:ahLst/>
            <a:cxnLst/>
            <a:rect r="r" b="b" t="t" l="l"/>
            <a:pathLst>
              <a:path h="2558348" w="4789420">
                <a:moveTo>
                  <a:pt x="0" y="0"/>
                </a:moveTo>
                <a:lnTo>
                  <a:pt x="4789420" y="0"/>
                </a:lnTo>
                <a:lnTo>
                  <a:pt x="4789420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318354" y="7522875"/>
            <a:ext cx="5125743" cy="2522293"/>
          </a:xfrm>
          <a:custGeom>
            <a:avLst/>
            <a:gdLst/>
            <a:ahLst/>
            <a:cxnLst/>
            <a:rect r="r" b="b" t="t" l="l"/>
            <a:pathLst>
              <a:path h="2522293" w="5125743">
                <a:moveTo>
                  <a:pt x="5125743" y="0"/>
                </a:moveTo>
                <a:lnTo>
                  <a:pt x="0" y="0"/>
                </a:lnTo>
                <a:lnTo>
                  <a:pt x="0" y="2522293"/>
                </a:lnTo>
                <a:lnTo>
                  <a:pt x="5125743" y="2522293"/>
                </a:lnTo>
                <a:lnTo>
                  <a:pt x="512574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37363" y="3378718"/>
            <a:ext cx="1222773" cy="1832694"/>
          </a:xfrm>
          <a:custGeom>
            <a:avLst/>
            <a:gdLst/>
            <a:ahLst/>
            <a:cxnLst/>
            <a:rect r="r" b="b" t="t" l="l"/>
            <a:pathLst>
              <a:path h="1832694" w="1222773">
                <a:moveTo>
                  <a:pt x="0" y="0"/>
                </a:moveTo>
                <a:lnTo>
                  <a:pt x="1222774" y="0"/>
                </a:lnTo>
                <a:lnTo>
                  <a:pt x="1222774" y="1832695"/>
                </a:lnTo>
                <a:lnTo>
                  <a:pt x="0" y="1832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15039" y="3473968"/>
            <a:ext cx="1971209" cy="1928201"/>
          </a:xfrm>
          <a:custGeom>
            <a:avLst/>
            <a:gdLst/>
            <a:ahLst/>
            <a:cxnLst/>
            <a:rect r="r" b="b" t="t" l="l"/>
            <a:pathLst>
              <a:path h="1928201" w="1971209">
                <a:moveTo>
                  <a:pt x="0" y="0"/>
                </a:moveTo>
                <a:lnTo>
                  <a:pt x="1971209" y="0"/>
                </a:lnTo>
                <a:lnTo>
                  <a:pt x="1971209" y="1928201"/>
                </a:lnTo>
                <a:lnTo>
                  <a:pt x="0" y="1928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82949" y="3378718"/>
            <a:ext cx="1544838" cy="1928201"/>
          </a:xfrm>
          <a:custGeom>
            <a:avLst/>
            <a:gdLst/>
            <a:ahLst/>
            <a:cxnLst/>
            <a:rect r="r" b="b" t="t" l="l"/>
            <a:pathLst>
              <a:path h="1928201" w="1544838">
                <a:moveTo>
                  <a:pt x="0" y="0"/>
                </a:moveTo>
                <a:lnTo>
                  <a:pt x="1544838" y="0"/>
                </a:lnTo>
                <a:lnTo>
                  <a:pt x="1544838" y="1928201"/>
                </a:lnTo>
                <a:lnTo>
                  <a:pt x="0" y="1928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82949" y="1504454"/>
            <a:ext cx="12922103" cy="100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9"/>
              </a:lnSpc>
              <a:spcBef>
                <a:spcPct val="0"/>
              </a:spcBef>
            </a:pPr>
            <a:r>
              <a:rPr lang="en-US" sz="5999">
                <a:solidFill>
                  <a:srgbClr val="46466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DATA PREPROCESSING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15139" y="5783169"/>
            <a:ext cx="4744434" cy="2004054"/>
            <a:chOff x="0" y="0"/>
            <a:chExt cx="6325912" cy="26720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25912" cy="1447052"/>
            </a:xfrm>
            <a:custGeom>
              <a:avLst/>
              <a:gdLst/>
              <a:ahLst/>
              <a:cxnLst/>
              <a:rect r="r" b="b" t="t" l="l"/>
              <a:pathLst>
                <a:path h="1447052" w="6325912">
                  <a:moveTo>
                    <a:pt x="0" y="0"/>
                  </a:moveTo>
                  <a:lnTo>
                    <a:pt x="6325912" y="0"/>
                  </a:lnTo>
                  <a:lnTo>
                    <a:pt x="6325912" y="1447052"/>
                  </a:lnTo>
                  <a:lnTo>
                    <a:pt x="0" y="1447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17360" y="376181"/>
              <a:ext cx="5891191" cy="646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1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64666"/>
                  </a:solidFill>
                  <a:latin typeface="Garet ExtraBold"/>
                  <a:ea typeface="Garet ExtraBold"/>
                  <a:cs typeface="Garet ExtraBold"/>
                  <a:sym typeface="Garet ExtraBold"/>
                </a:rPr>
                <a:t>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31254" y="1633681"/>
              <a:ext cx="5063404" cy="1038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16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Handle missing values and outliers.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71783" y="5783169"/>
            <a:ext cx="4744434" cy="2404071"/>
            <a:chOff x="0" y="0"/>
            <a:chExt cx="6325912" cy="32054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25912" cy="1447052"/>
            </a:xfrm>
            <a:custGeom>
              <a:avLst/>
              <a:gdLst/>
              <a:ahLst/>
              <a:cxnLst/>
              <a:rect r="r" b="b" t="t" l="l"/>
              <a:pathLst>
                <a:path h="1447052" w="6325912">
                  <a:moveTo>
                    <a:pt x="0" y="0"/>
                  </a:moveTo>
                  <a:lnTo>
                    <a:pt x="6325912" y="0"/>
                  </a:lnTo>
                  <a:lnTo>
                    <a:pt x="6325912" y="1447052"/>
                  </a:lnTo>
                  <a:lnTo>
                    <a:pt x="0" y="1447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17360" y="376181"/>
              <a:ext cx="5891191" cy="646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1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64666"/>
                  </a:solidFill>
                  <a:latin typeface="Garet ExtraBold"/>
                  <a:ea typeface="Garet ExtraBold"/>
                  <a:cs typeface="Garet ExtraBold"/>
                  <a:sym typeface="Garet ExtraBold"/>
                </a:rPr>
                <a:t>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31254" y="1633681"/>
              <a:ext cx="5063404" cy="1571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16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Convert date and time into a single datetime format.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28427" y="5783169"/>
            <a:ext cx="4744434" cy="2804088"/>
            <a:chOff x="0" y="0"/>
            <a:chExt cx="6325912" cy="37387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25912" cy="1447052"/>
            </a:xfrm>
            <a:custGeom>
              <a:avLst/>
              <a:gdLst/>
              <a:ahLst/>
              <a:cxnLst/>
              <a:rect r="r" b="b" t="t" l="l"/>
              <a:pathLst>
                <a:path h="1447052" w="6325912">
                  <a:moveTo>
                    <a:pt x="0" y="0"/>
                  </a:moveTo>
                  <a:lnTo>
                    <a:pt x="6325912" y="0"/>
                  </a:lnTo>
                  <a:lnTo>
                    <a:pt x="6325912" y="1447052"/>
                  </a:lnTo>
                  <a:lnTo>
                    <a:pt x="0" y="1447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17360" y="376181"/>
              <a:ext cx="5891191" cy="646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1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64666"/>
                  </a:solidFill>
                  <a:latin typeface="Garet ExtraBold"/>
                  <a:ea typeface="Garet ExtraBold"/>
                  <a:cs typeface="Garet ExtraBold"/>
                  <a:sym typeface="Garet ExtraBold"/>
                </a:rPr>
                <a:t>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31254" y="1633681"/>
              <a:ext cx="5063404" cy="2105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1036320" indent="-345440" lvl="2">
                <a:lnSpc>
                  <a:spcPts val="3216"/>
                </a:lnSpc>
                <a:buFont typeface="Arial"/>
                <a:buChar char="⚬"/>
              </a:pPr>
              <a:r>
                <a:rPr lang="en-US" sz="2400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Res</a:t>
              </a:r>
              <a:r>
                <a:rPr lang="en-US" sz="2400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ample data for daily consumption.</a:t>
              </a:r>
            </a:p>
            <a:p>
              <a:pPr algn="ctr">
                <a:lnSpc>
                  <a:spcPts val="3216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39684"/>
            <a:ext cx="18288000" cy="7667246"/>
          </a:xfrm>
          <a:custGeom>
            <a:avLst/>
            <a:gdLst/>
            <a:ahLst/>
            <a:cxnLst/>
            <a:rect r="r" b="b" t="t" l="l"/>
            <a:pathLst>
              <a:path h="7667246" w="18288000">
                <a:moveTo>
                  <a:pt x="0" y="0"/>
                </a:moveTo>
                <a:lnTo>
                  <a:pt x="18288000" y="0"/>
                </a:lnTo>
                <a:lnTo>
                  <a:pt x="18288000" y="7667247"/>
                </a:lnTo>
                <a:lnTo>
                  <a:pt x="0" y="7667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" t="0" r="-549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402" y="362402"/>
            <a:ext cx="17563196" cy="9562196"/>
            <a:chOff x="0" y="0"/>
            <a:chExt cx="4625698" cy="2518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5697" cy="2518438"/>
            </a:xfrm>
            <a:custGeom>
              <a:avLst/>
              <a:gdLst/>
              <a:ahLst/>
              <a:cxnLst/>
              <a:rect r="r" b="b" t="t" l="l"/>
              <a:pathLst>
                <a:path h="2518438" w="4625697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625698" cy="2566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949949" indent="-474975" lvl="1">
                <a:lnSpc>
                  <a:spcPts val="5895"/>
                </a:lnSpc>
                <a:buFont typeface="Arial"/>
                <a:buChar char="•"/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Identified patterns and trends.</a:t>
              </a:r>
            </a:p>
            <a:p>
              <a:pPr algn="l" marL="949949" indent="-474975" lvl="1">
                <a:lnSpc>
                  <a:spcPts val="5895"/>
                </a:lnSpc>
                <a:buFont typeface="Arial"/>
                <a:buChar char="•"/>
              </a:pPr>
              <a:r>
                <a:rPr lang="en-US" sz="43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Correlation between features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69096" y="498515"/>
            <a:ext cx="12749809" cy="204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9"/>
              </a:lnSpc>
              <a:spcBef>
                <a:spcPct val="0"/>
              </a:spcBef>
            </a:pPr>
            <a:r>
              <a:rPr lang="en-US" sz="5999">
                <a:solidFill>
                  <a:srgbClr val="46466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EXPLORATORY DATA ANALYSIS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963299">
            <a:off x="14902264" y="3519494"/>
            <a:ext cx="10704256" cy="2123011"/>
          </a:xfrm>
          <a:custGeom>
            <a:avLst/>
            <a:gdLst/>
            <a:ahLst/>
            <a:cxnLst/>
            <a:rect r="r" b="b" t="t" l="l"/>
            <a:pathLst>
              <a:path h="2123011" w="10704256">
                <a:moveTo>
                  <a:pt x="0" y="0"/>
                </a:moveTo>
                <a:lnTo>
                  <a:pt x="10704256" y="0"/>
                </a:lnTo>
                <a:lnTo>
                  <a:pt x="10704256" y="2123011"/>
                </a:lnTo>
                <a:lnTo>
                  <a:pt x="0" y="212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963299">
            <a:off x="-4061608" y="-1470843"/>
            <a:ext cx="7485275" cy="1484580"/>
          </a:xfrm>
          <a:custGeom>
            <a:avLst/>
            <a:gdLst/>
            <a:ahLst/>
            <a:cxnLst/>
            <a:rect r="r" b="b" t="t" l="l"/>
            <a:pathLst>
              <a:path h="1484580" w="7485275">
                <a:moveTo>
                  <a:pt x="0" y="0"/>
                </a:moveTo>
                <a:lnTo>
                  <a:pt x="7485275" y="0"/>
                </a:lnTo>
                <a:lnTo>
                  <a:pt x="7485275" y="1484580"/>
                </a:lnTo>
                <a:lnTo>
                  <a:pt x="0" y="1484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88081" cy="5897482"/>
          </a:xfrm>
          <a:custGeom>
            <a:avLst/>
            <a:gdLst/>
            <a:ahLst/>
            <a:cxnLst/>
            <a:rect r="r" b="b" t="t" l="l"/>
            <a:pathLst>
              <a:path h="5897482" w="11488081">
                <a:moveTo>
                  <a:pt x="0" y="0"/>
                </a:moveTo>
                <a:lnTo>
                  <a:pt x="11488081" y="0"/>
                </a:lnTo>
                <a:lnTo>
                  <a:pt x="11488081" y="5897482"/>
                </a:lnTo>
                <a:lnTo>
                  <a:pt x="0" y="589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76455" y="4484029"/>
            <a:ext cx="7611545" cy="5802971"/>
          </a:xfrm>
          <a:custGeom>
            <a:avLst/>
            <a:gdLst/>
            <a:ahLst/>
            <a:cxnLst/>
            <a:rect r="r" b="b" t="t" l="l"/>
            <a:pathLst>
              <a:path h="5802971" w="7611545">
                <a:moveTo>
                  <a:pt x="0" y="0"/>
                </a:moveTo>
                <a:lnTo>
                  <a:pt x="7611545" y="0"/>
                </a:lnTo>
                <a:lnTo>
                  <a:pt x="7611545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402" y="165046"/>
            <a:ext cx="17563196" cy="9562196"/>
            <a:chOff x="0" y="0"/>
            <a:chExt cx="4625698" cy="2518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5697" cy="2518438"/>
            </a:xfrm>
            <a:custGeom>
              <a:avLst/>
              <a:gdLst/>
              <a:ahLst/>
              <a:cxnLst/>
              <a:rect r="r" b="b" t="t" l="l"/>
              <a:pathLst>
                <a:path h="2518438" w="4625697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2402" y="8565766"/>
            <a:ext cx="6263596" cy="845585"/>
          </a:xfrm>
          <a:custGeom>
            <a:avLst/>
            <a:gdLst/>
            <a:ahLst/>
            <a:cxnLst/>
            <a:rect r="r" b="b" t="t" l="l"/>
            <a:pathLst>
              <a:path h="845585" w="6263596">
                <a:moveTo>
                  <a:pt x="0" y="0"/>
                </a:moveTo>
                <a:lnTo>
                  <a:pt x="6263596" y="0"/>
                </a:lnTo>
                <a:lnTo>
                  <a:pt x="6263596" y="845585"/>
                </a:lnTo>
                <a:lnTo>
                  <a:pt x="0" y="845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8047" y="2419298"/>
            <a:ext cx="1582838" cy="1741122"/>
          </a:xfrm>
          <a:custGeom>
            <a:avLst/>
            <a:gdLst/>
            <a:ahLst/>
            <a:cxnLst/>
            <a:rect r="r" b="b" t="t" l="l"/>
            <a:pathLst>
              <a:path h="1741122" w="1582838">
                <a:moveTo>
                  <a:pt x="0" y="0"/>
                </a:moveTo>
                <a:lnTo>
                  <a:pt x="1582838" y="0"/>
                </a:lnTo>
                <a:lnTo>
                  <a:pt x="1582838" y="1741121"/>
                </a:lnTo>
                <a:lnTo>
                  <a:pt x="0" y="174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23563"/>
            <a:ext cx="15259568" cy="5505145"/>
            <a:chOff x="0" y="0"/>
            <a:chExt cx="20346091" cy="734019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20346091" cy="2865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67"/>
                </a:lnSpc>
                <a:spcBef>
                  <a:spcPct val="0"/>
                </a:spcBef>
              </a:pPr>
              <a:r>
                <a:rPr lang="en-US" sz="7299">
                  <a:solidFill>
                    <a:srgbClr val="EB5A49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TIME SERIES FORECASTING MODELS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465268" y="3044344"/>
              <a:ext cx="15415554" cy="4295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7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Mode</a:t>
              </a:r>
              <a:r>
                <a:rPr lang="en-US" sz="3199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ls Implemented:</a:t>
              </a:r>
            </a:p>
            <a:p>
              <a:pPr algn="ctr" marL="690876" indent="-345438" lvl="1">
                <a:lnSpc>
                  <a:spcPts val="428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99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ARIMA (AutoRegressive Integrated Moving Average)</a:t>
              </a:r>
            </a:p>
            <a:p>
              <a:pPr algn="ctr" marL="690876" indent="-345438" lvl="1">
                <a:lnSpc>
                  <a:spcPts val="428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99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SARIMA (Seasonal ARIMA)</a:t>
              </a:r>
            </a:p>
            <a:p>
              <a:pPr algn="ctr" marL="690876" indent="-345438" lvl="1">
                <a:lnSpc>
                  <a:spcPts val="428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99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LSTM (Long Short-Term Memory)</a:t>
              </a:r>
            </a:p>
            <a:p>
              <a:pPr algn="ctr" marL="0" indent="0" lvl="1">
                <a:lnSpc>
                  <a:spcPts val="4287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DAGKWWnQG94</dc:identifier>
  <dcterms:modified xsi:type="dcterms:W3CDTF">2011-08-01T06:04:30Z</dcterms:modified>
  <cp:revision>1</cp:revision>
  <dc:title>Copy of Light Blue and Orange Vintage Illustrative Science Subject for Elementary School Electricity Presentation</dc:title>
</cp:coreProperties>
</file>